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73" r:id="rId5"/>
    <p:sldId id="274" r:id="rId6"/>
    <p:sldId id="275" r:id="rId7"/>
    <p:sldId id="282" r:id="rId8"/>
    <p:sldId id="284" r:id="rId9"/>
    <p:sldId id="277" r:id="rId10"/>
    <p:sldId id="278" r:id="rId11"/>
    <p:sldId id="279" r:id="rId12"/>
    <p:sldId id="281" r:id="rId13"/>
    <p:sldId id="264" r:id="rId14"/>
    <p:sldId id="265" r:id="rId15"/>
    <p:sldId id="280" r:id="rId16"/>
    <p:sldId id="285" r:id="rId17"/>
    <p:sldId id="283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8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CFC9B1-287A-462A-93B5-E1FBBCCCAA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9C9EA00-8655-44C4-A9EF-B40B149B83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A8B4509-35B9-4BE7-9D39-8C0255AD62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BD4ECC1-B3E8-4239-917F-5E87B9DF74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42D0A4A-7663-4835-9C90-72B53991D2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AEE9F2C-F279-46C9-B613-58B2A38B3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FBD139-DE5D-4BDE-A3C9-B501D77C5E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358D12C-5B41-4C72-AC29-8D6C824F6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86BC6FC-09B0-451D-ADD3-02B0245D002A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F77FE1C-79E9-4C75-8CED-D90FDA864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39B1E6D-0EDD-4991-A16D-E33A0B235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9AD54CE-D3F7-40BC-8F59-A79F51662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775971B-42F4-45CA-87DD-1C45EE7F9C1F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5B45A99-925C-4991-AF83-E5679FF58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BD2A088-9139-4AC8-9E60-19087F039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B7B66F-1BF0-4122-ABA6-21A510D03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649F1B3-0391-4521-9067-3866A702B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A7E82-E925-4788-B92B-6FE7C1CFD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278B2-CC0D-4404-A675-6CB35698E084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D10CEA-0EC7-4051-A24A-B33953648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238E15-5B5F-4346-8C69-B7AD9963E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6DFA-08F5-49A3-AD9F-95744E6879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47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75E01D-2299-4691-AC20-72F2A9D4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DAF552-84C6-4C93-92F1-D3A2F4C9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4C81F-DDD8-4BBE-B302-BFE827C56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C3A3B-22D1-49D3-8C45-4C4F40543F24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AD2C37-E551-4918-81EB-9F9B32425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AF1C3-E968-494D-A114-51678F2A5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8B7FA-22F8-4588-A502-7E9864EB42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700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D33F181-C68B-4225-AD9E-50CF7CF75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0513" y="1052513"/>
            <a:ext cx="2057400" cy="53292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40CDA6E-3EA4-4ABC-AB49-321C0F797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19800" cy="53292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3CD05-7B88-4B89-89B2-8C22370C2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81C5-8696-420E-8BA3-DFD59D8FA612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8E2D27-9279-4BE8-8333-46F9DB7C8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62A48-FE9B-4037-B112-714A5B87D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C515-D8F0-4887-AA25-7E4912F59DF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416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6E83D-C161-49DC-8EFD-DC5004A0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526A44-D818-47CA-A73D-761EB5196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362BF5-20E5-49C5-BB26-225E9B60C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47F4-F3E3-4FBC-9A76-9403E671EB06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0B227E-7EB0-4820-AC19-EAE4ADE2B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FB8650-939D-4C54-A3FA-BAEBFD84E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9439-9666-4A51-B88B-72E9197D360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53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07F06-36F8-4D89-85A4-F81B7080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359348-BA89-4544-B0A1-5F8C0EC28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262CD1-32C0-4060-B283-E2B8C61E7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6DE4-FC9B-4C14-AC92-5B5F2D94DCA8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2A2673-233A-4727-A547-936B01F02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77CC80-4AFB-40A5-BD0D-57EB080F4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1C81F-5DCC-497A-94BE-EED3CB75401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393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B2D8EC-2D03-4B87-902C-52014517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18F32F-052F-45AA-9031-E993A23CD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84363"/>
            <a:ext cx="3990975" cy="44973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BB7331-3173-4B66-B381-3E662FE3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884363"/>
            <a:ext cx="3992562" cy="44973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CA37A-E445-4FE1-A6E2-A0DC4714C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74D3-D50F-437D-A73F-44F8E375E968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4E3B0-2175-4561-80EF-7B67BD233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48E61-34F1-4FDD-BB3F-23C8937BC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26AF-A1C2-45F4-A94F-1993E5D23F5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56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A64BB4-1752-40AE-934D-917BF419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B6F0DC-2CA3-4EC5-B2DA-855AD942E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7CA096A-E081-42F0-B86F-634B85B28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6CE28AE-35A0-4373-B3B8-AD0FF9800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5740CC4-0659-4764-82B0-0C5247925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EA092E-7DEF-416C-A9BC-5F6C33A70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C7EE-72EE-4D17-BC91-069C8FEEEE6F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3CF845-E854-40A2-87BD-7FA96029A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53B748-9E34-49EF-9424-7520F2894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8D23-BC29-404F-93A3-8D16D955366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2931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3C53E-E323-4F03-8031-CD17945F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A332F3-51DB-4B68-B5F2-CF3277924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510E-8E27-4534-9382-2DD2E697A586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F0F808-1482-4D4F-BA68-B04B611AD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B6F499-7836-4344-9A71-884EC9F75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3471-8168-4FCC-BA30-807F52D79C6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823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E78216-B75E-4B85-838A-479A71739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04E0-05D6-4A22-AF73-689ED8315DD0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04AAC6-CE37-4263-A81C-14936190D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0346D7-CEBA-49CC-8DF1-7B3C36BCA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18B73-6E9A-4C2D-B512-12DD636B5D1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8574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C9FD86-DE63-4334-84BF-A0D5C443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E3B41F-6A14-4C41-9640-CB43135F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642674A-34EF-49B2-B9A7-D02892CD6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06944-D5CA-498E-AE0A-2D6F6E53B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190C9-1B2D-405A-AAB6-8F9E9EA55316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9DF08-F814-40CA-B029-48BCC245E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F575A-17A6-4629-9DD7-6F5B10D8D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575D-D7FE-4D2F-A5C1-1AE4D4DEBD0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819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151133-3773-484C-B87C-59AD95E2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7B0E93A-1EB9-4DD2-9907-145530E71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6ABED3-80FF-49CA-93FB-F5745A989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2E87C-D6E4-48D6-98F0-6FC7ED016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53F2D-6090-4524-97F5-78079995362E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6A9D8-F126-4718-B368-25E99BE8A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BE3ED7-5765-4399-9D0F-23316F854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6D98B-D7E8-454C-B9BA-AEF14C42B5B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81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608D51-3CF9-4165-AB4A-B2F91083E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250A20-3ABF-4F8B-9D67-2F1A4978B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84363"/>
            <a:ext cx="8135937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32B7CF-A06F-4C21-8D5F-D83B188E39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24625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4E974236-C71E-41CF-BDED-B634802C2075}" type="datetime1">
              <a:rPr lang="zh-TW" altLang="en-US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30F26B-CF50-49C3-8F99-2DB810CA46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C7C256-3628-4EE8-9370-4F3E76EEC7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61B48B-9709-44D6-9F9E-0F70416E75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ss.ntu.edu.tw/cp_n_96.html" TargetMode="External"/><Relationship Id="rId2" Type="http://schemas.openxmlformats.org/officeDocument/2006/relationships/hyperlink" Target="https://oia.ntu.edu.t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s.ntu.edu.tw/?p=5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dvisory.ntu.edu.tw/CMS/HTML/15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93CED4-E257-4FE6-BF51-F7F7EC0208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臺大政治學系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學年度新生入學簡報</a:t>
            </a:r>
            <a:b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67E4520-C911-4237-839A-1645CB4010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0013" y="3429000"/>
            <a:ext cx="6400800" cy="1944215"/>
          </a:xfrm>
        </p:spPr>
        <p:txBody>
          <a:bodyPr/>
          <a:lstStyle/>
          <a:p>
            <a:pPr eaLnBrk="1" hangingPunct="1"/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劉康慧教授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臺灣大學政治學系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系主任</a:t>
            </a:r>
          </a:p>
          <a:p>
            <a:pPr eaLnBrk="1" hangingPunct="1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2025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A1C8A0-6880-4675-96FC-B6F3CE3E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需要時可以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放心聯絡：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內容版面配置區 17">
            <a:extLst>
              <a:ext uri="{FF2B5EF4-FFF2-40B4-BE49-F238E27FC236}">
                <a16:creationId xmlns:a16="http://schemas.microsoft.com/office/drawing/2014/main" id="{17F72A8E-5158-429D-9E5F-95D201829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020" y="1756181"/>
            <a:ext cx="4063752" cy="449738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600" b="1" dirty="0">
                <a:latin typeface="+mj-ea"/>
                <a:ea typeface="+mj-ea"/>
              </a:rPr>
              <a:t>- </a:t>
            </a:r>
            <a:r>
              <a:rPr lang="zh-TW" altLang="zh-TW" sz="2600" b="1" dirty="0">
                <a:latin typeface="+mj-ea"/>
                <a:ea typeface="+mj-ea"/>
              </a:rPr>
              <a:t>校園安全中心</a:t>
            </a:r>
          </a:p>
          <a:p>
            <a:pPr marL="0" indent="0">
              <a:buNone/>
            </a:pPr>
            <a:r>
              <a:rPr lang="zh-TW" altLang="zh-TW" sz="2000" dirty="0">
                <a:latin typeface="+mj-ea"/>
                <a:ea typeface="+mj-ea"/>
              </a:rPr>
              <a:t>維護安全，協助處理學生緊急事件</a:t>
            </a:r>
          </a:p>
          <a:p>
            <a:pPr marL="0" indent="0">
              <a:buNone/>
            </a:pPr>
            <a:r>
              <a:rPr lang="en-US" altLang="zh-TW" sz="2000" dirty="0">
                <a:latin typeface="+mj-ea"/>
                <a:ea typeface="+mj-ea"/>
              </a:rPr>
              <a:t>24</a:t>
            </a:r>
            <a:r>
              <a:rPr lang="zh-TW" altLang="zh-TW" sz="2000" dirty="0">
                <a:latin typeface="+mj-ea"/>
                <a:ea typeface="+mj-ea"/>
              </a:rPr>
              <a:t>小時專線：</a:t>
            </a:r>
            <a:r>
              <a:rPr lang="en-US" altLang="zh-TW" sz="2000" dirty="0">
                <a:latin typeface="+mj-ea"/>
                <a:ea typeface="+mj-ea"/>
              </a:rPr>
              <a:t>02-3366-9119</a:t>
            </a:r>
          </a:p>
          <a:p>
            <a:pPr marL="0" indent="0">
              <a:buNone/>
            </a:pPr>
            <a:endParaRPr lang="zh-TW" altLang="zh-TW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600" b="1" dirty="0">
                <a:latin typeface="+mj-ea"/>
                <a:ea typeface="+mj-ea"/>
              </a:rPr>
              <a:t>- </a:t>
            </a:r>
            <a:r>
              <a:rPr lang="zh-TW" altLang="zh-TW" sz="2600" b="1" dirty="0">
                <a:latin typeface="+mj-ea"/>
                <a:ea typeface="+mj-ea"/>
              </a:rPr>
              <a:t>駐衛警察隊</a:t>
            </a:r>
          </a:p>
          <a:p>
            <a:pPr marL="0" indent="0">
              <a:buNone/>
            </a:pPr>
            <a:r>
              <a:rPr lang="zh-TW" altLang="zh-TW" sz="2000" dirty="0">
                <a:latin typeface="+mj-ea"/>
                <a:ea typeface="+mj-ea"/>
              </a:rPr>
              <a:t>維護優質校園環境，緊急事件處理</a:t>
            </a:r>
          </a:p>
          <a:p>
            <a:pPr marL="0" indent="0">
              <a:buNone/>
            </a:pPr>
            <a:r>
              <a:rPr lang="en-US" altLang="zh-TW" sz="2000" dirty="0">
                <a:latin typeface="+mj-ea"/>
                <a:ea typeface="+mj-ea"/>
              </a:rPr>
              <a:t>24</a:t>
            </a:r>
            <a:r>
              <a:rPr lang="zh-TW" altLang="zh-TW" sz="2000" dirty="0">
                <a:latin typeface="+mj-ea"/>
                <a:ea typeface="+mj-ea"/>
              </a:rPr>
              <a:t>小時專線：</a:t>
            </a:r>
            <a:r>
              <a:rPr lang="en-US" altLang="zh-TW" sz="2000" dirty="0">
                <a:latin typeface="+mj-ea"/>
                <a:ea typeface="+mj-ea"/>
              </a:rPr>
              <a:t>02-3366-9110</a:t>
            </a:r>
            <a:endParaRPr lang="zh-TW" altLang="zh-TW" sz="2000" dirty="0">
              <a:latin typeface="+mj-ea"/>
              <a:ea typeface="+mj-ea"/>
            </a:endParaRP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A78431-2FDF-4767-92D6-B9012FE3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374D3-D50F-437D-A73F-44F8E375E968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A56237-FBD8-42C2-BC02-6D914149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926AF-A1C2-45F4-A94F-1993E5D23F5A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9" name="圖形 8" descr="醫療">
            <a:extLst>
              <a:ext uri="{FF2B5EF4-FFF2-40B4-BE49-F238E27FC236}">
                <a16:creationId xmlns:a16="http://schemas.microsoft.com/office/drawing/2014/main" id="{F7BA9172-7590-45C6-B7A8-2BD82CF6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9922" y="5591493"/>
            <a:ext cx="662075" cy="662075"/>
          </a:xfrm>
          <a:prstGeom prst="rect">
            <a:avLst/>
          </a:prstGeom>
        </p:spPr>
      </p:pic>
      <p:pic>
        <p:nvPicPr>
          <p:cNvPr id="11" name="圖形 10" descr="警報器">
            <a:extLst>
              <a:ext uri="{FF2B5EF4-FFF2-40B4-BE49-F238E27FC236}">
                <a16:creationId xmlns:a16="http://schemas.microsoft.com/office/drawing/2014/main" id="{AFD74A1D-D199-4F46-B232-5E0E79280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5515927"/>
            <a:ext cx="815938" cy="815938"/>
          </a:xfrm>
          <a:prstGeom prst="rect">
            <a:avLst/>
          </a:prstGeom>
        </p:spPr>
      </p:pic>
      <p:pic>
        <p:nvPicPr>
          <p:cNvPr id="13" name="圖形 12" descr="警察">
            <a:extLst>
              <a:ext uri="{FF2B5EF4-FFF2-40B4-BE49-F238E27FC236}">
                <a16:creationId xmlns:a16="http://schemas.microsoft.com/office/drawing/2014/main" id="{682943B4-7959-4A8B-A702-74B76F668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5688" y="5515927"/>
            <a:ext cx="815938" cy="815938"/>
          </a:xfrm>
          <a:prstGeom prst="rect">
            <a:avLst/>
          </a:prstGeom>
        </p:spPr>
      </p:pic>
      <p:pic>
        <p:nvPicPr>
          <p:cNvPr id="15" name="圖形 14" descr="愛心">
            <a:extLst>
              <a:ext uri="{FF2B5EF4-FFF2-40B4-BE49-F238E27FC236}">
                <a16:creationId xmlns:a16="http://schemas.microsoft.com/office/drawing/2014/main" id="{1AB3768E-4063-4EA5-832B-C1D23CCF2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1067" y="5518186"/>
            <a:ext cx="818667" cy="818667"/>
          </a:xfrm>
          <a:prstGeom prst="rect">
            <a:avLst/>
          </a:prstGeom>
        </p:spPr>
      </p:pic>
      <p:pic>
        <p:nvPicPr>
          <p:cNvPr id="17" name="圖形 16" descr="無莖的花朵">
            <a:extLst>
              <a:ext uri="{FF2B5EF4-FFF2-40B4-BE49-F238E27FC236}">
                <a16:creationId xmlns:a16="http://schemas.microsoft.com/office/drawing/2014/main" id="{A5ED016C-C42C-4496-9554-202301F6D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1639" y="5563082"/>
            <a:ext cx="818668" cy="818668"/>
          </a:xfrm>
          <a:prstGeom prst="rect">
            <a:avLst/>
          </a:prstGeom>
        </p:spPr>
      </p:pic>
      <p:sp>
        <p:nvSpPr>
          <p:cNvPr id="22" name="內容版面配置區 17">
            <a:extLst>
              <a:ext uri="{FF2B5EF4-FFF2-40B4-BE49-F238E27FC236}">
                <a16:creationId xmlns:a16="http://schemas.microsoft.com/office/drawing/2014/main" id="{F0536BB1-1EFA-47DF-BA14-97AB2993CD21}"/>
              </a:ext>
            </a:extLst>
          </p:cNvPr>
          <p:cNvSpPr txBox="1">
            <a:spLocks/>
          </p:cNvSpPr>
          <p:nvPr/>
        </p:nvSpPr>
        <p:spPr bwMode="auto">
          <a:xfrm>
            <a:off x="4543774" y="1628800"/>
            <a:ext cx="4063752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TW" sz="2600" b="1" dirty="0"/>
              <a:t>- </a:t>
            </a:r>
            <a:r>
              <a:rPr lang="zh-TW" altLang="en-US" sz="2600" b="1" dirty="0"/>
              <a:t>保健</a:t>
            </a:r>
            <a:r>
              <a:rPr lang="zh-TW" altLang="zh-TW" sz="2600" b="1" dirty="0"/>
              <a:t>中心</a:t>
            </a:r>
          </a:p>
          <a:p>
            <a:pPr marL="0" indent="0">
              <a:buFontTx/>
              <a:buNone/>
            </a:pPr>
            <a:r>
              <a:rPr lang="zh-TW" altLang="en-US" sz="2000" dirty="0"/>
              <a:t>校園專科醫療保健及緊急醫療救護</a:t>
            </a:r>
            <a:endParaRPr lang="zh-TW" altLang="zh-TW" sz="2000" dirty="0"/>
          </a:p>
          <a:p>
            <a:pPr marL="0" indent="0">
              <a:buFontTx/>
              <a:buNone/>
            </a:pPr>
            <a:r>
              <a:rPr lang="zh-TW" altLang="en-US" sz="2000" dirty="0"/>
              <a:t>上班時間</a:t>
            </a:r>
            <a:r>
              <a:rPr lang="zh-TW" altLang="zh-TW" sz="2000" dirty="0"/>
              <a:t>專線：</a:t>
            </a:r>
            <a:r>
              <a:rPr lang="en-US" altLang="zh-TW" sz="2000" dirty="0"/>
              <a:t>02-3366-9595</a:t>
            </a:r>
          </a:p>
          <a:p>
            <a:pPr marL="0" indent="0">
              <a:buFontTx/>
              <a:buNone/>
            </a:pPr>
            <a:endParaRPr lang="zh-TW" altLang="zh-TW" sz="2000" dirty="0"/>
          </a:p>
          <a:p>
            <a:pPr marL="0" indent="0">
              <a:buFontTx/>
              <a:buNone/>
            </a:pPr>
            <a:r>
              <a:rPr lang="en-US" altLang="zh-TW" sz="2600" b="1" dirty="0"/>
              <a:t>- </a:t>
            </a:r>
            <a:r>
              <a:rPr lang="zh-TW" altLang="en-US" sz="2600" b="1" dirty="0"/>
              <a:t>學生心理輔導中心</a:t>
            </a:r>
            <a:endParaRPr lang="zh-TW" altLang="zh-TW" sz="2600" b="1" dirty="0"/>
          </a:p>
          <a:p>
            <a:pPr marL="0" indent="0">
              <a:buFontTx/>
              <a:buNone/>
            </a:pPr>
            <a:r>
              <a:rPr lang="zh-TW" altLang="en-US" sz="2000" dirty="0"/>
              <a:t>提供學生心理諮商輔導的相關資源及事宜</a:t>
            </a:r>
            <a:endParaRPr lang="zh-TW" altLang="zh-TW" sz="2000" dirty="0"/>
          </a:p>
          <a:p>
            <a:pPr marL="0" indent="0">
              <a:buFontTx/>
              <a:buNone/>
            </a:pPr>
            <a:r>
              <a:rPr lang="zh-TW" altLang="en-US" sz="2000" dirty="0"/>
              <a:t>上班時間</a:t>
            </a:r>
            <a:r>
              <a:rPr lang="zh-TW" altLang="zh-TW" sz="2000" dirty="0"/>
              <a:t>專線：</a:t>
            </a:r>
            <a:r>
              <a:rPr lang="en-US" altLang="zh-TW" sz="2000" dirty="0"/>
              <a:t>02-3366-2181</a:t>
            </a:r>
          </a:p>
          <a:p>
            <a:pPr marL="0" indent="0">
              <a:buFontTx/>
              <a:buNone/>
            </a:pPr>
            <a:r>
              <a:rPr lang="en-US" altLang="zh-TW" sz="2600" b="1" dirty="0"/>
              <a:t>- </a:t>
            </a:r>
            <a:r>
              <a:rPr lang="zh-TW" altLang="en-US" sz="2600" b="1" dirty="0"/>
              <a:t>學輔中心</a:t>
            </a:r>
            <a:endParaRPr lang="zh-TW" altLang="zh-TW" sz="2600" b="1" dirty="0"/>
          </a:p>
          <a:p>
            <a:pPr marL="0" indent="0">
              <a:buFontTx/>
              <a:buNone/>
            </a:pPr>
            <a:r>
              <a:rPr lang="zh-TW" altLang="en-US" sz="2000" dirty="0"/>
              <a:t>協助學生之校園適應處理及各項資源連結</a:t>
            </a:r>
            <a:endParaRPr lang="zh-TW" altLang="zh-TW" sz="2000" dirty="0"/>
          </a:p>
          <a:p>
            <a:pPr marL="0" indent="0">
              <a:buFontTx/>
              <a:buNone/>
            </a:pPr>
            <a:r>
              <a:rPr lang="zh-TW" altLang="en-US" sz="2000" dirty="0"/>
              <a:t>上班時間</a:t>
            </a:r>
            <a:r>
              <a:rPr lang="zh-TW" altLang="zh-TW" sz="2000" dirty="0"/>
              <a:t>專線：</a:t>
            </a:r>
            <a:r>
              <a:rPr lang="en-US" altLang="zh-TW" sz="2000" dirty="0"/>
              <a:t>02-3366-7173</a:t>
            </a:r>
          </a:p>
          <a:p>
            <a:pPr marL="0" indent="0">
              <a:buFontTx/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12517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99F8B-7C05-4973-85F0-A925BFFB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成績獎懲規定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D49A08-B8D6-46CA-9058-F431E58B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276872"/>
            <a:ext cx="8135937" cy="410487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）書卷獎：每學期每組約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）退學：學期學業成績不及格科目之學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分數達該學期修習總數之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，且次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學期逾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者，則以退學處分。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*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上述規定之不及格學期需連續。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64EC42-B568-48A1-86DE-6E49A830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A810BB-F3CA-4FA9-A54C-2BF66F83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767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B5BEEA-9F4C-42D8-AC71-28ADD85A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修業規定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FD4BA2-395F-40AD-B3A2-599353896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zh-TW" sz="2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學分結構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zh-TW" sz="2600" b="1" dirty="0">
              <a:solidFill>
                <a:srgbClr val="002060"/>
              </a:solidFill>
            </a:endParaRPr>
          </a:p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37878A-03C7-4C4B-AD81-1F1773D5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C19D87-49F1-40DA-A637-2451D622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40C1E8D-C66A-4BA0-AD6E-3B3F988D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761401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20432C-344D-4BA0-AA0A-EE127538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89E559-CA0C-455B-9211-150EAF30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自大二起，學生得申請輔系。本校亦實施「輔系事後申請」的機制，學生可於畢業當學期向教務處申請核可輔系資格。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修讀輔系者，除本系之最低畢業學分之外，修完輔系所要求的學分數，畢業證書上即可加註輔系名稱。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13316" name="日期版面配置區 3">
            <a:extLst>
              <a:ext uri="{FF2B5EF4-FFF2-40B4-BE49-F238E27FC236}">
                <a16:creationId xmlns:a16="http://schemas.microsoft.com/office/drawing/2014/main" id="{44311456-BC22-491F-A151-DF8FDA53EC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CDCD1-065A-42FA-9B64-8F5F13E082B7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13317" name="投影片編號版面配置區 4">
            <a:extLst>
              <a:ext uri="{FF2B5EF4-FFF2-40B4-BE49-F238E27FC236}">
                <a16:creationId xmlns:a16="http://schemas.microsoft.com/office/drawing/2014/main" id="{A611C1AF-9D06-49A4-8FC2-1B5C364D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50B4B-4A9C-4F66-8833-625B72759A7B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2F5A04-C97B-4828-A8E7-FD2590DF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雙主修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08DA765C-5FCD-4BEC-8B6C-F8C9A1012A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1150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大二起，可申請雙主修，以核准一次為限。基本資格為前一學年每學期成績平均達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GPA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2.92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即百分制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分）或名次在該班前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％以內。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1150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修讀雙主修者，必修滿本系畢業學分，並加修另一學系規定之系訂必修科目、指定選修學分，畢業證書將併列兩個學位名稱。</a:t>
            </a:r>
          </a:p>
          <a:p>
            <a:pPr eaLnBrk="1" hangingPunct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340" name="日期版面配置區 3">
            <a:extLst>
              <a:ext uri="{FF2B5EF4-FFF2-40B4-BE49-F238E27FC236}">
                <a16:creationId xmlns:a16="http://schemas.microsoft.com/office/drawing/2014/main" id="{72875091-FEA0-4478-8FC8-5571DF3F02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E549A4-2B88-4985-A743-86EFFDBDE42F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14341" name="投影片編號版面配置區 4">
            <a:extLst>
              <a:ext uri="{FF2B5EF4-FFF2-40B4-BE49-F238E27FC236}">
                <a16:creationId xmlns:a16="http://schemas.microsoft.com/office/drawing/2014/main" id="{D701DAB1-7701-421E-A671-D7CD3C09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6AD51-DF8F-4C04-AD84-E2A43FE719DC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1D9627-7FAC-48B5-B2D9-B303C26C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50EE92-AD58-44EA-84D8-68F411C25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大二起，得申請轉系，以核准一次為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限。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轉組視同轉系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※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輔系、雙主修、轉系等，除上述原則性規範之外，各系各有規定。例如轉法律系需筆試憲法與民法總則，可至</a:t>
            </a:r>
            <a:r>
              <a:rPr lang="en-US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ttp://my.ntu.edu.tw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查詢）。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07578E-C1B8-4740-94C5-9C4266F4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A90F18-C4E2-4195-8BB9-CA6F6F45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5320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119CC-925D-4151-BD2B-F710BEC8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社科院院學士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7810F7-3A2D-48DC-86F4-B69185F7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多元社科領域課程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培養跨學科思維能力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多元職涯選擇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2026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月招生活動，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月申請修讀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詳情請洽社科院辦公室劉晏羽小姐</a:t>
            </a:r>
            <a:endParaRPr lang="en-US" altLang="zh-TW" sz="26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6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02-33668431</a:t>
            </a:r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600" b="1" dirty="0">
                <a:solidFill>
                  <a:schemeClr val="accent6">
                    <a:lumMod val="7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yenyuliu@ntu.edu.tw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2021F4-B981-4401-99CC-41347E97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991318-411A-4D33-90CE-C0C0B31D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0CA9439-0A39-48A1-9BAA-610DEFE0761B}"/>
              </a:ext>
            </a:extLst>
          </p:cNvPr>
          <p:cNvSpPr/>
          <p:nvPr/>
        </p:nvSpPr>
        <p:spPr>
          <a:xfrm>
            <a:off x="7297391" y="258043"/>
            <a:ext cx="1332159" cy="1263675"/>
          </a:xfrm>
          <a:custGeom>
            <a:avLst/>
            <a:gdLst/>
            <a:ahLst/>
            <a:cxnLst/>
            <a:rect l="l" t="t" r="r" b="b"/>
            <a:pathLst>
              <a:path w="6350026" h="6350000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>
            <a:blip r:embed="rId2"/>
            <a:stretch>
              <a:fillRect l="-25262" r="-25262"/>
            </a:stretch>
          </a:blipFill>
        </p:spPr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3033E1B-B6E2-45E1-8F37-EED0636909B8}"/>
              </a:ext>
            </a:extLst>
          </p:cNvPr>
          <p:cNvGrpSpPr/>
          <p:nvPr/>
        </p:nvGrpSpPr>
        <p:grpSpPr>
          <a:xfrm>
            <a:off x="7326780" y="1767163"/>
            <a:ext cx="1332159" cy="1354229"/>
            <a:chOff x="0" y="0"/>
            <a:chExt cx="6350025" cy="6350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5E9DAFB-9BF8-40F4-AF8C-1A4D7B40F495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25282" r="-25282"/>
              </a:stretch>
            </a:blipFill>
          </p:spPr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69AAF594-6DE7-4A8F-A731-D1A5EC70F63E}"/>
              </a:ext>
            </a:extLst>
          </p:cNvPr>
          <p:cNvGrpSpPr/>
          <p:nvPr/>
        </p:nvGrpSpPr>
        <p:grpSpPr>
          <a:xfrm>
            <a:off x="7328225" y="3397343"/>
            <a:ext cx="1332158" cy="1354228"/>
            <a:chOff x="0" y="0"/>
            <a:chExt cx="6350025" cy="635000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3548120-4F2A-4578-932E-9179BC6FC061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5280" r="-2528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2057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48C5F3-AE1F-4599-85C7-F3B665AF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領域專長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C560D6-1A60-41E4-9856-FD2D67817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課程模組化：透過主軸將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4-5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門課串為模組，幫助同學有方向的探索、跨域。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適用所有學生：針對學士班學生設計，無須事先申請。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畢業時獲得證書：系統自動審核修課，畢業時獲得領域專長證書，成為同學的學力證明。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9C2FF7-43E8-4409-93FA-7F6EFB62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79352C-1E56-4DFA-BC98-2D100FC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824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EEBC08-EC16-4865-BD97-5FA0477C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海外教育計畫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93FCF5-F997-44B8-93B2-332551922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本校與</a:t>
            </a:r>
            <a:r>
              <a:rPr kumimoji="0"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69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個國家，共</a:t>
            </a:r>
            <a:r>
              <a:rPr kumimoji="0"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887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所學校締約，大學部學生二年級以上即可申請交換學生、海外暑期課程等教育計畫。交換學生計畫大多要求語文能力與學生在校成績。相關資訊可參考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本校國際事務處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社會科學院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的網頁。</a:t>
            </a:r>
            <a:endParaRPr kumimoji="0" lang="en-US" altLang="zh-TW" sz="3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15364" name="日期版面配置區 3">
            <a:extLst>
              <a:ext uri="{FF2B5EF4-FFF2-40B4-BE49-F238E27FC236}">
                <a16:creationId xmlns:a16="http://schemas.microsoft.com/office/drawing/2014/main" id="{4274EB24-E648-433F-9289-B0EAE331A3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942BF-0254-4088-9262-7C410FBEE6B4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15365" name="投影片編號版面配置區 4">
            <a:extLst>
              <a:ext uri="{FF2B5EF4-FFF2-40B4-BE49-F238E27FC236}">
                <a16:creationId xmlns:a16="http://schemas.microsoft.com/office/drawing/2014/main" id="{460333A6-943E-468B-8EED-077D1B7D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4B11E-7035-4C84-A574-470519F29023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CD27C-6B3A-492D-B115-8E943629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本系之國際交流計畫</a:t>
            </a:r>
          </a:p>
        </p:txBody>
      </p:sp>
      <p:sp>
        <p:nvSpPr>
          <p:cNvPr id="16387" name="內容版面配置區 2">
            <a:extLst>
              <a:ext uri="{FF2B5EF4-FFF2-40B4-BE49-F238E27FC236}">
                <a16:creationId xmlns:a16="http://schemas.microsoft.com/office/drawing/2014/main" id="{5C26A592-47C5-4642-B002-A644F9FA2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與早稻田大學政經學部、國際教養學部之學士雙學位計畫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與巴黎二大政治學和公共政策暨行政學之系碩士雙學位計畫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與捷克布拉格查理大學政治所之碩士雙學位計畫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與日本東北大學法學研究之博士雙學位計畫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與澳洲國立大學之學者交換計畫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/>
          </a:p>
          <a:p>
            <a:pPr eaLnBrk="1" hangingPunct="1"/>
            <a:endParaRPr lang="zh-TW" altLang="en-US" dirty="0"/>
          </a:p>
        </p:txBody>
      </p:sp>
      <p:sp>
        <p:nvSpPr>
          <p:cNvPr id="16388" name="日期版面配置區 3">
            <a:extLst>
              <a:ext uri="{FF2B5EF4-FFF2-40B4-BE49-F238E27FC236}">
                <a16:creationId xmlns:a16="http://schemas.microsoft.com/office/drawing/2014/main" id="{F619FFA4-D748-4F50-BB40-83A5D2AFB2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6DC3BE-71BA-41A8-B14B-AC2696A4A5EF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16389" name="投影片編號版面配置區 4">
            <a:extLst>
              <a:ext uri="{FF2B5EF4-FFF2-40B4-BE49-F238E27FC236}">
                <a16:creationId xmlns:a16="http://schemas.microsoft.com/office/drawing/2014/main" id="{7CAAE973-DC55-4EDB-8F64-694ADDEE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9E6363-7DF2-4984-9479-BB12F9AB3797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20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B73221-3D55-4ABE-8607-57162FD6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1" r="5784" b="-3103"/>
          <a:stretch/>
        </p:blipFill>
        <p:spPr>
          <a:xfrm>
            <a:off x="5436096" y="153554"/>
            <a:ext cx="2873404" cy="1587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版面配置區 3">
            <a:extLst>
              <a:ext uri="{FF2B5EF4-FFF2-40B4-BE49-F238E27FC236}">
                <a16:creationId xmlns:a16="http://schemas.microsoft.com/office/drawing/2014/main" id="{CC063048-D15C-4327-8A29-F95DC16F85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BD4C4-5EA3-496D-B936-2C5189078D9F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6147" name="投影片編號版面配置區 5">
            <a:extLst>
              <a:ext uri="{FF2B5EF4-FFF2-40B4-BE49-F238E27FC236}">
                <a16:creationId xmlns:a16="http://schemas.microsoft.com/office/drawing/2014/main" id="{831948F8-FCC4-4BAA-B9E9-EB43888F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9195FD-FAA4-4E6F-A748-C50D48CA20B9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4720CDB-4466-4A2B-9F63-2DF989179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156575" cy="7826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本系簡介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4FE57C7C-C76A-43D0-A7EE-E524E95AF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002588" cy="4454525"/>
          </a:xfrm>
        </p:spPr>
        <p:txBody>
          <a:bodyPr/>
          <a:lstStyle/>
          <a:p>
            <a:pPr eaLnBrk="1" hangingPunct="1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本系教學與研究強調跨領域與國際化，此外，沿襲臺灣大學學術自由、學風開放的傳統，鼓勵多元思考與創新。這些特色，使臺大政治學系成為國內最完整和最具代表性的政治學系。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位專任教師、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位兼任教師、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位行政人員，以及東亞民主研究中心、歐盟卓越中心、政府及公共事務研究中心等，共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個研究中心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F443E8-B8C5-409B-9537-081558A0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獎學金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上學期</a:t>
            </a:r>
          </a:p>
        </p:txBody>
      </p:sp>
      <p:sp>
        <p:nvSpPr>
          <p:cNvPr id="17411" name="日期版面配置區 3">
            <a:extLst>
              <a:ext uri="{FF2B5EF4-FFF2-40B4-BE49-F238E27FC236}">
                <a16:creationId xmlns:a16="http://schemas.microsoft.com/office/drawing/2014/main" id="{59AEC47E-5674-4F30-8E01-08D422D24A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5FAA28-52FC-4568-9282-0FD70271E903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17412" name="投影片編號版面配置區 4">
            <a:extLst>
              <a:ext uri="{FF2B5EF4-FFF2-40B4-BE49-F238E27FC236}">
                <a16:creationId xmlns:a16="http://schemas.microsoft.com/office/drawing/2014/main" id="{12187F25-711E-4148-B876-5C0E118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4A1688-FDB9-4265-B12A-BA75288AA245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200"/>
          </a:p>
        </p:txBody>
      </p:sp>
      <p:sp>
        <p:nvSpPr>
          <p:cNvPr id="17413" name="內容版面配置區 11">
            <a:extLst>
              <a:ext uri="{FF2B5EF4-FFF2-40B4-BE49-F238E27FC236}">
                <a16:creationId xmlns:a16="http://schemas.microsoft.com/office/drawing/2014/main" id="{E27B8451-B7FA-4BAC-8A01-1AA33C7DD5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列出幾項主要獎學金之近年概況，相關細節仍以該獎學金之公告為準：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5B1CF4C-36E9-4DA6-A375-D4594EC76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95828"/>
              </p:ext>
            </p:extLst>
          </p:nvPr>
        </p:nvGraphicFramePr>
        <p:xfrm>
          <a:off x="561977" y="2224090"/>
          <a:ext cx="7682432" cy="408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103">
                  <a:extLst>
                    <a:ext uri="{9D8B030D-6E8A-4147-A177-3AD203B41FA5}">
                      <a16:colId xmlns:a16="http://schemas.microsoft.com/office/drawing/2014/main" val="11537146"/>
                    </a:ext>
                  </a:extLst>
                </a:gridCol>
                <a:gridCol w="5897329">
                  <a:extLst>
                    <a:ext uri="{9D8B030D-6E8A-4147-A177-3AD203B41FA5}">
                      <a16:colId xmlns:a16="http://schemas.microsoft.com/office/drawing/2014/main" val="2724923909"/>
                    </a:ext>
                  </a:extLst>
                </a:gridCol>
              </a:tblGrid>
              <a:tr h="781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臺灣大學希望助學金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獎學金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詳請參見學務處生輔組的</a:t>
                      </a:r>
                      <a:r>
                        <a:rPr lang="en-US" sz="1400" u="sng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說明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核發金額：每學年</a:t>
                      </a: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萬元、</a:t>
                      </a: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萬元或</a:t>
                      </a: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萬元，採上、下學期分次發放。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extLst>
                  <a:ext uri="{0D108BD9-81ED-4DB2-BD59-A6C34878D82A}">
                    <a16:rowId xmlns:a16="http://schemas.microsoft.com/office/drawing/2014/main" val="4050715783"/>
                  </a:ext>
                </a:extLst>
              </a:tr>
              <a:tr h="1167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傅鐘獎學金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原則上每學系一名，本校大一新生獲本獎學金者，由本校於其入學後大一上學期發給獎學金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萬元。至畢業止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不含延長修業期間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，前一學期修習學分數達修課規定之最低學分數，且符合條件者，每學期可續領獎，以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萬元為上限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extLst>
                  <a:ext uri="{0D108BD9-81ED-4DB2-BD59-A6C34878D82A}">
                    <a16:rowId xmlns:a16="http://schemas.microsoft.com/office/drawing/2014/main" val="2013196028"/>
                  </a:ext>
                </a:extLst>
              </a:tr>
              <a:tr h="715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台大政治學系系友聯誼會獎學金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本系大二學生，三組各一名，每名新台幣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萬元整。</a:t>
                      </a:r>
                      <a:b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申請資格：大學一年級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GPA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總平均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3.38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以上之清寒學生。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extLst>
                  <a:ext uri="{0D108BD9-81ED-4DB2-BD59-A6C34878D82A}">
                    <a16:rowId xmlns:a16="http://schemas.microsoft.com/office/drawing/2014/main" val="2227390719"/>
                  </a:ext>
                </a:extLst>
              </a:tr>
              <a:tr h="701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俞仁寰先生獎學金 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本系三、四年級學生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暫定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名，每名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 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extLst>
                  <a:ext uri="{0D108BD9-81ED-4DB2-BD59-A6C34878D82A}">
                    <a16:rowId xmlns:a16="http://schemas.microsoft.com/office/drawing/2014/main" val="244788517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李德進先生獎學金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本系三、四年級學生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名，每名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615" marR="65615" marT="32808" marB="32808"/>
                </a:tc>
                <a:extLst>
                  <a:ext uri="{0D108BD9-81ED-4DB2-BD59-A6C34878D82A}">
                    <a16:rowId xmlns:a16="http://schemas.microsoft.com/office/drawing/2014/main" val="27359882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E2AA9B-097C-4CFD-96B3-6ECF66B8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獎學金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下學期</a:t>
            </a:r>
            <a:endParaRPr lang="zh-TW" altLang="en-US" dirty="0"/>
          </a:p>
        </p:txBody>
      </p:sp>
      <p:sp>
        <p:nvSpPr>
          <p:cNvPr id="18435" name="日期版面配置區 3">
            <a:extLst>
              <a:ext uri="{FF2B5EF4-FFF2-40B4-BE49-F238E27FC236}">
                <a16:creationId xmlns:a16="http://schemas.microsoft.com/office/drawing/2014/main" id="{A8D76050-31AD-453E-8ED1-5D962207E9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8E420-9C19-41B5-A754-41F601F3007F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18436" name="投影片編號版面配置區 4">
            <a:extLst>
              <a:ext uri="{FF2B5EF4-FFF2-40B4-BE49-F238E27FC236}">
                <a16:creationId xmlns:a16="http://schemas.microsoft.com/office/drawing/2014/main" id="{9F3120E5-793F-4998-A057-0BF63557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E33138-0310-486D-B41A-D43459A22547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20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73F8EA12-0B80-454F-98CD-BDC2BDDA4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148349"/>
              </p:ext>
            </p:extLst>
          </p:nvPr>
        </p:nvGraphicFramePr>
        <p:xfrm>
          <a:off x="588459" y="1884363"/>
          <a:ext cx="7511933" cy="4497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2317">
                  <a:extLst>
                    <a:ext uri="{9D8B030D-6E8A-4147-A177-3AD203B41FA5}">
                      <a16:colId xmlns:a16="http://schemas.microsoft.com/office/drawing/2014/main" val="1300963019"/>
                    </a:ext>
                  </a:extLst>
                </a:gridCol>
                <a:gridCol w="5709616">
                  <a:extLst>
                    <a:ext uri="{9D8B030D-6E8A-4147-A177-3AD203B41FA5}">
                      <a16:colId xmlns:a16="http://schemas.microsoft.com/office/drawing/2014/main" val="586469785"/>
                    </a:ext>
                  </a:extLst>
                </a:gridCol>
              </a:tblGrid>
              <a:tr h="94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外交獎學金 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3478" marR="83478" marT="41739" marB="4173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大學生與研究生共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每名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千元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3478" marR="83478" marT="41739" marB="41739"/>
                </a:tc>
                <a:extLst>
                  <a:ext uri="{0D108BD9-81ED-4DB2-BD59-A6C34878D82A}">
                    <a16:rowId xmlns:a16="http://schemas.microsoft.com/office/drawing/2014/main" val="1203644721"/>
                  </a:ext>
                </a:extLst>
              </a:tr>
              <a:tr h="940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謝薩公昭女士紀念獎學金 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3478" marR="83478" marT="41739" marB="4173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本系二年級以上學生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 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3478" marR="83478" marT="41739" marB="41739"/>
                </a:tc>
                <a:extLst>
                  <a:ext uri="{0D108BD9-81ED-4DB2-BD59-A6C34878D82A}">
                    <a16:rowId xmlns:a16="http://schemas.microsoft.com/office/drawing/2014/main" val="493986356"/>
                  </a:ext>
                </a:extLst>
              </a:tr>
              <a:tr h="1307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英荃學術基金會獎學金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3478" marR="83478" marT="41739" marB="4173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就讀公共行政相關科系之學生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以應屆畢業生為優先考量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每名全學年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3478" marR="83478" marT="41739" marB="41739"/>
                </a:tc>
                <a:extLst>
                  <a:ext uri="{0D108BD9-81ED-4DB2-BD59-A6C34878D82A}">
                    <a16:rowId xmlns:a16="http://schemas.microsoft.com/office/drawing/2014/main" val="3590790570"/>
                  </a:ext>
                </a:extLst>
              </a:tr>
              <a:tr h="1307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丁清三紀念獎學金 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3478" marR="83478" marT="41739" marB="4173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政治學系學生皆可申請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( 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限大學部 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依每年利息平分。 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3478" marR="83478" marT="41739" marB="41739"/>
                </a:tc>
                <a:extLst>
                  <a:ext uri="{0D108BD9-81ED-4DB2-BD59-A6C34878D82A}">
                    <a16:rowId xmlns:a16="http://schemas.microsoft.com/office/drawing/2014/main" val="21739062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639CCF-BBE1-43F0-B03A-5981B443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</a:p>
        </p:txBody>
      </p:sp>
      <p:sp>
        <p:nvSpPr>
          <p:cNvPr id="19459" name="日期版面配置區 3">
            <a:extLst>
              <a:ext uri="{FF2B5EF4-FFF2-40B4-BE49-F238E27FC236}">
                <a16:creationId xmlns:a16="http://schemas.microsoft.com/office/drawing/2014/main" id="{539703AA-B7FF-4B82-AF9C-F402DAEA94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F90676-DEDF-4EAC-AF5B-3580BD2BC6C4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19460" name="投影片編號版面配置區 4">
            <a:extLst>
              <a:ext uri="{FF2B5EF4-FFF2-40B4-BE49-F238E27FC236}">
                <a16:creationId xmlns:a16="http://schemas.microsoft.com/office/drawing/2014/main" id="{316096D3-5D22-4504-8BB8-9DAD4F52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E6EB20-D4D6-48EB-B9D5-B4D911E073FA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200"/>
          </a:p>
        </p:txBody>
      </p:sp>
      <p:sp>
        <p:nvSpPr>
          <p:cNvPr id="19461" name="內容版面配置區 6">
            <a:extLst>
              <a:ext uri="{FF2B5EF4-FFF2-40B4-BE49-F238E27FC236}">
                <a16:creationId xmlns:a16="http://schemas.microsoft.com/office/drawing/2014/main" id="{B275F65C-73EC-430E-B3A5-FEFA0D9BD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學生會主辦之活動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讀書小組、讀書會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系代表隊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演講、講座及工作坊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生涯職涯週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99771A6-94C8-48C9-8BFB-38EB82E7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4435"/>
            <a:ext cx="2815031" cy="281503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958B9E2-C81E-4E13-8499-DD8C898ED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16135" r="10338" b="19443"/>
          <a:stretch/>
        </p:blipFill>
        <p:spPr>
          <a:xfrm>
            <a:off x="4572000" y="3162476"/>
            <a:ext cx="4032250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B94A7-15BF-4400-8B4E-CD441873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系友聯誼會</a:t>
            </a:r>
          </a:p>
        </p:txBody>
      </p:sp>
      <p:sp>
        <p:nvSpPr>
          <p:cNvPr id="20483" name="內容版面配置區 2">
            <a:extLst>
              <a:ext uri="{FF2B5EF4-FFF2-40B4-BE49-F238E27FC236}">
                <a16:creationId xmlns:a16="http://schemas.microsoft.com/office/drawing/2014/main" id="{A236BB42-AF79-4715-B6C4-23D1529B6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成立於民國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1986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月，在歷任會長、幹部、總幹事的帶領和系友的努力之下，作為系友間聯繫的橋樑，也是本系發展之堅實後盾。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固定於每年年底舉辦的系友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大會，跨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屆次系友餐敘熱絡非凡。系友會訊、系友電子報兩項刊物定期發刊，報導母系和系友的訊息。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聯誼會並在母系設置獎學金，給予清寒的學生實質的幫助。</a:t>
            </a:r>
          </a:p>
        </p:txBody>
      </p:sp>
      <p:sp>
        <p:nvSpPr>
          <p:cNvPr id="20484" name="日期版面配置區 3">
            <a:extLst>
              <a:ext uri="{FF2B5EF4-FFF2-40B4-BE49-F238E27FC236}">
                <a16:creationId xmlns:a16="http://schemas.microsoft.com/office/drawing/2014/main" id="{54015FE1-8AC0-4BA9-9C40-EBE2A7AE17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7FAF2C-C553-4C05-A3D0-CE35601A06C6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20485" name="投影片編號版面配置區 4">
            <a:extLst>
              <a:ext uri="{FF2B5EF4-FFF2-40B4-BE49-F238E27FC236}">
                <a16:creationId xmlns:a16="http://schemas.microsoft.com/office/drawing/2014/main" id="{62A467BD-A5D9-4BE8-A42A-E94CEAD0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FF6E11-FD9F-41B5-AA4E-0AEF0413794E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2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946C2F-17B0-4186-8322-CC41B316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69" y="639762"/>
            <a:ext cx="1866902" cy="12446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DC10C18-88C3-4844-9B49-265547A93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97" y="646043"/>
            <a:ext cx="1696653" cy="12608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E5551D-C795-40CA-B6DC-B5C18410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628775"/>
            <a:ext cx="7848600" cy="43529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祝福同學們平安健康、快樂學習。</a:t>
            </a:r>
          </a:p>
        </p:txBody>
      </p:sp>
      <p:sp>
        <p:nvSpPr>
          <p:cNvPr id="21507" name="日期版面配置區 3">
            <a:extLst>
              <a:ext uri="{FF2B5EF4-FFF2-40B4-BE49-F238E27FC236}">
                <a16:creationId xmlns:a16="http://schemas.microsoft.com/office/drawing/2014/main" id="{D6671CCC-9906-4C3E-9D32-C21439E658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ECC50F-CEB8-4A7E-A5FB-B8842F556A88}" type="datetime1">
              <a:rPr lang="zh-TW" altLang="en-US" smtClean="0"/>
              <a:pPr/>
              <a:t>2025/8/27</a:t>
            </a:fld>
            <a:endParaRPr lang="en-US" altLang="zh-TW"/>
          </a:p>
        </p:txBody>
      </p:sp>
      <p:sp>
        <p:nvSpPr>
          <p:cNvPr id="21508" name="投影片編號版面配置區 4">
            <a:extLst>
              <a:ext uri="{FF2B5EF4-FFF2-40B4-BE49-F238E27FC236}">
                <a16:creationId xmlns:a16="http://schemas.microsoft.com/office/drawing/2014/main" id="{88D088CC-C3A0-49D7-9E4B-04E57CF1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66A060B-19EF-497F-8F3D-328C1CC2D951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21509" name="圖片 7" descr="557975_487861811273946_1275801525_n.jpg">
            <a:extLst>
              <a:ext uri="{FF2B5EF4-FFF2-40B4-BE49-F238E27FC236}">
                <a16:creationId xmlns:a16="http://schemas.microsoft.com/office/drawing/2014/main" id="{BD822932-3B7A-4063-BDCA-BA9A69225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13100"/>
            <a:ext cx="7572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FD158A-DD0B-41DA-A94A-8477FFC2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學生人數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9B2199-91F3-4A19-B9EF-862DBBCA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學年度本系學生人數為：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學士班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政治理論組：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213</a:t>
            </a: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國際關係組：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284</a:t>
            </a: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公共行政組：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220</a:t>
            </a:r>
          </a:p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碩士班：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，含在職專班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博士班：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</p:txBody>
      </p:sp>
      <p:sp>
        <p:nvSpPr>
          <p:cNvPr id="8196" name="日期版面配置區 3">
            <a:extLst>
              <a:ext uri="{FF2B5EF4-FFF2-40B4-BE49-F238E27FC236}">
                <a16:creationId xmlns:a16="http://schemas.microsoft.com/office/drawing/2014/main" id="{CC2587ED-56B0-4B50-9C8E-77B88CF2B5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5A9734-6A9C-4284-B0FB-4377A2F3E40F}" type="datetime1">
              <a:rPr lang="zh-TW" altLang="en-US" sz="1200" smtClean="0"/>
              <a:pPr>
                <a:spcBef>
                  <a:spcPct val="0"/>
                </a:spcBef>
                <a:buFontTx/>
                <a:buNone/>
              </a:pPr>
              <a:t>2025/8/27</a:t>
            </a:fld>
            <a:endParaRPr lang="en-US" altLang="zh-TW" sz="1200"/>
          </a:p>
        </p:txBody>
      </p:sp>
      <p:sp>
        <p:nvSpPr>
          <p:cNvPr id="8197" name="投影片編號版面配置區 4">
            <a:extLst>
              <a:ext uri="{FF2B5EF4-FFF2-40B4-BE49-F238E27FC236}">
                <a16:creationId xmlns:a16="http://schemas.microsoft.com/office/drawing/2014/main" id="{2726AB4E-9801-4549-B35D-F24A578D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9544B-2DF4-4D6A-BD25-265300E8E58B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/>
          </a:p>
        </p:txBody>
      </p:sp>
      <p:pic>
        <p:nvPicPr>
          <p:cNvPr id="8198" name="圖片 6">
            <a:extLst>
              <a:ext uri="{FF2B5EF4-FFF2-40B4-BE49-F238E27FC236}">
                <a16:creationId xmlns:a16="http://schemas.microsoft.com/office/drawing/2014/main" id="{1F474F53-B016-4822-9B4F-E9EBD042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760" r="-2374" b="10622"/>
          <a:stretch>
            <a:fillRect/>
          </a:stretch>
        </p:blipFill>
        <p:spPr bwMode="auto">
          <a:xfrm>
            <a:off x="4427538" y="2636838"/>
            <a:ext cx="38163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13BD08-D4ED-4B01-B421-B6668243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與新生關係密切的師長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B5A04B-0A73-495F-98F6-5FB9B877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B63857-5251-49AC-B8B5-0B1FB3CF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F691B5F-676B-4BA5-A707-9B61A5A4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66" y="4186603"/>
            <a:ext cx="5976664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系主任 </a:t>
            </a:r>
            <a:r>
              <a:rPr lang="en-US" altLang="zh-TW" sz="3000" b="1" dirty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zh-TW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劉康慧教授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	   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Email:</a:t>
            </a:r>
            <a:r>
              <a:rPr lang="it-IT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helenliu4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@ntu.edu.tw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    電話：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3366-8382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F682857D-70FA-4A1D-8706-89F9B46EC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00854"/>
            <a:ext cx="1949312" cy="2207596"/>
          </a:xfrm>
        </p:spPr>
      </p:pic>
    </p:spTree>
    <p:extLst>
      <p:ext uri="{BB962C8B-B14F-4D97-AF65-F5344CB8AC3E}">
        <p14:creationId xmlns:p14="http://schemas.microsoft.com/office/powerpoint/2010/main" val="325053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A7734-C487-4DE3-923D-37CB6DB2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政治理論組導師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F2FB62-E644-4755-943E-3A76BB57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2E321A-4973-4948-96E7-0871D586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33EB96-04DF-4A16-8D95-4C924EC9469B}"/>
              </a:ext>
            </a:extLst>
          </p:cNvPr>
          <p:cNvSpPr txBox="1"/>
          <p:nvPr/>
        </p:nvSpPr>
        <p:spPr>
          <a:xfrm>
            <a:off x="468313" y="4293096"/>
            <a:ext cx="41036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單號班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鄭泱泱助理教授</a:t>
            </a:r>
            <a:endParaRPr lang="en-US" altLang="zh-TW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yangyangcheng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@ntu.edu.tw</a:t>
            </a: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3366-8319</a:t>
            </a:r>
          </a:p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8E94541-5997-4A2C-8964-64D099482E54}"/>
              </a:ext>
            </a:extLst>
          </p:cNvPr>
          <p:cNvSpPr txBox="1"/>
          <p:nvPr/>
        </p:nvSpPr>
        <p:spPr>
          <a:xfrm>
            <a:off x="4716018" y="4293096"/>
            <a:ext cx="37899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雙號班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陶儀芬副教授</a:t>
            </a:r>
            <a:endParaRPr lang="en-US" altLang="zh-TW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yftao@ntu.edu.tw</a:t>
            </a: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3366-8420</a:t>
            </a:r>
          </a:p>
          <a:p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D441D77-64E5-4F57-8019-9601768F2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35704"/>
            <a:ext cx="1526498" cy="2035330"/>
          </a:xfrm>
        </p:spPr>
      </p:pic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A04E680B-BAFC-4BFC-B0FD-A3ED522867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925" r="20306" b="43118"/>
          <a:stretch/>
        </p:blipFill>
        <p:spPr>
          <a:xfrm>
            <a:off x="971600" y="1863392"/>
            <a:ext cx="1630313" cy="1979955"/>
          </a:xfrm>
        </p:spPr>
      </p:pic>
    </p:spTree>
    <p:extLst>
      <p:ext uri="{BB962C8B-B14F-4D97-AF65-F5344CB8AC3E}">
        <p14:creationId xmlns:p14="http://schemas.microsoft.com/office/powerpoint/2010/main" val="219330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A7734-C487-4DE3-923D-37CB6DB2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國際關係組導師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F2FB62-E644-4755-943E-3A76BB57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2E321A-4973-4948-96E7-0871D586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33EB96-04DF-4A16-8D95-4C924EC9469B}"/>
              </a:ext>
            </a:extLst>
          </p:cNvPr>
          <p:cNvSpPr txBox="1"/>
          <p:nvPr/>
        </p:nvSpPr>
        <p:spPr>
          <a:xfrm>
            <a:off x="850097" y="4287430"/>
            <a:ext cx="36724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單號班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蔡季廷副教授</a:t>
            </a:r>
            <a:endParaRPr lang="en-US" altLang="zh-TW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chiting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@ntu.edu.tw</a:t>
            </a: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3366-8305</a:t>
            </a:r>
          </a:p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8E94541-5997-4A2C-8964-64D099482E54}"/>
              </a:ext>
            </a:extLst>
          </p:cNvPr>
          <p:cNvSpPr txBox="1"/>
          <p:nvPr/>
        </p:nvSpPr>
        <p:spPr>
          <a:xfrm>
            <a:off x="4898513" y="4301575"/>
            <a:ext cx="36724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雙號班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唐欣偉副教授</a:t>
            </a:r>
            <a:endParaRPr lang="en-US" altLang="zh-TW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hsinweitang@ntu.edu.tw</a:t>
            </a: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3366-8417</a:t>
            </a:r>
          </a:p>
          <a:p>
            <a:endParaRPr lang="zh-TW" altLang="en-US" dirty="0"/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8E2F2E60-25B5-445E-BF50-D4BBFB4608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9" y="1989577"/>
            <a:ext cx="1669659" cy="2147059"/>
          </a:xfrm>
        </p:spPr>
      </p:pic>
      <p:pic>
        <p:nvPicPr>
          <p:cNvPr id="20" name="內容版面配置區 19">
            <a:extLst>
              <a:ext uri="{FF2B5EF4-FFF2-40B4-BE49-F238E27FC236}">
                <a16:creationId xmlns:a16="http://schemas.microsoft.com/office/drawing/2014/main" id="{0F9C39D7-83E4-486E-AC49-85553CD703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93242"/>
            <a:ext cx="1607546" cy="2143394"/>
          </a:xfrm>
        </p:spPr>
      </p:pic>
    </p:spTree>
    <p:extLst>
      <p:ext uri="{BB962C8B-B14F-4D97-AF65-F5344CB8AC3E}">
        <p14:creationId xmlns:p14="http://schemas.microsoft.com/office/powerpoint/2010/main" val="182041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A7734-C487-4DE3-923D-37CB6DB2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公共行政組導師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F2FB62-E644-4755-943E-3A76BB57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47F4-F3E3-4FBC-9A76-9403E671EB06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2E321A-4973-4948-96E7-0871D586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9439-9666-4A51-B88B-72E9197D3605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33EB96-04DF-4A16-8D95-4C924EC9469B}"/>
              </a:ext>
            </a:extLst>
          </p:cNvPr>
          <p:cNvSpPr txBox="1"/>
          <p:nvPr/>
        </p:nvSpPr>
        <p:spPr>
          <a:xfrm>
            <a:off x="850097" y="4287430"/>
            <a:ext cx="36724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單號班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李仲軒助理教授</a:t>
            </a:r>
            <a:endParaRPr lang="en-US" altLang="zh-TW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ottochlee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@ntu.edu.tw</a:t>
            </a: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3366-8370</a:t>
            </a:r>
          </a:p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8E94541-5997-4A2C-8964-64D099482E54}"/>
              </a:ext>
            </a:extLst>
          </p:cNvPr>
          <p:cNvSpPr txBox="1"/>
          <p:nvPr/>
        </p:nvSpPr>
        <p:spPr>
          <a:xfrm>
            <a:off x="4684481" y="4301575"/>
            <a:ext cx="38864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雙號班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郭銘峰副教授</a:t>
            </a:r>
            <a:endParaRPr lang="en-US" altLang="zh-TW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mingfeng.kuo@gmail.com</a:t>
            </a:r>
          </a:p>
          <a:p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3366-8385</a:t>
            </a:r>
          </a:p>
          <a:p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111FCA8-C322-42B9-BAE8-4EDC615CDD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7" y="1884363"/>
            <a:ext cx="1798676" cy="2129415"/>
          </a:xfrm>
        </p:spPr>
      </p:pic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6C850E8B-40D6-4215-9211-DDCE069A7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81" y="1884364"/>
            <a:ext cx="1615712" cy="2123144"/>
          </a:xfrm>
        </p:spPr>
      </p:pic>
    </p:spTree>
    <p:extLst>
      <p:ext uri="{BB962C8B-B14F-4D97-AF65-F5344CB8AC3E}">
        <p14:creationId xmlns:p14="http://schemas.microsoft.com/office/powerpoint/2010/main" val="229710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9A9836-E9B3-4A34-B5A0-8F7EE793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學系關懷導師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76CB310-39D2-4A0C-B31B-620BB2BB46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12876"/>
            <a:ext cx="1905868" cy="223224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809129-559E-46AC-BF53-0556FF34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960" y="1884363"/>
            <a:ext cx="4392290" cy="4497387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郭乃菱副教授</a:t>
            </a:r>
            <a:endParaRPr lang="en-US" altLang="zh-TW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nailing@ntu.edu.tw</a:t>
            </a:r>
          </a:p>
          <a:p>
            <a:pPr marL="0" indent="0">
              <a:buNone/>
            </a:pP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3366-3366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＃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68323</a:t>
            </a:r>
            <a:endParaRPr lang="zh-TW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D3D249-E78A-4D3C-90FE-407307CE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374D3-D50F-437D-A73F-44F8E375E968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468C7F-2707-4A3D-B303-732D983B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926AF-A1C2-45F4-A94F-1993E5D23F5A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8648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DB6A7B-0760-467C-97AA-ACE43B0C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學士班助教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BF2162-AC69-4F98-8C19-B53B8F6B3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3928" y="2852936"/>
            <a:ext cx="4103687" cy="1800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官凌蕙</a:t>
            </a:r>
            <a:endParaRPr lang="en-US" altLang="zh-TW" sz="3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kuanlh1124@ntu.edu.tw</a:t>
            </a:r>
          </a:p>
          <a:p>
            <a:pPr marL="0" indent="0">
              <a:buNone/>
            </a:pPr>
            <a:r>
              <a:rPr lang="en-US" altLang="zh-TW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3366-3366</a:t>
            </a:r>
            <a:r>
              <a:rPr lang="zh-TW" altLang="en-US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＃</a:t>
            </a:r>
            <a:r>
              <a:rPr lang="en-US" altLang="zh-TW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55738</a:t>
            </a:r>
            <a:endParaRPr lang="zh-TW" altLang="en-US" sz="3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D51150F-20C7-4522-A216-DD7780FE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374D3-D50F-437D-A73F-44F8E375E968}" type="datetime1">
              <a:rPr lang="zh-TW" altLang="en-US" smtClean="0"/>
              <a:pPr>
                <a:defRPr/>
              </a:pPr>
              <a:t>2025/8/27</a:t>
            </a:fld>
            <a:endParaRPr lang="en-US" alt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F568AB-B922-409D-BCBF-384B8710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926AF-A1C2-45F4-A94F-1993E5D23F5A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7" name="內容版面配置區 2">
            <a:extLst>
              <a:ext uri="{FF2B5EF4-FFF2-40B4-BE49-F238E27FC236}">
                <a16:creationId xmlns:a16="http://schemas.microsoft.com/office/drawing/2014/main" id="{8FE33447-11BB-4866-971D-CDA451F8CB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3" r="9073" b="186"/>
          <a:stretch>
            <a:fillRect/>
          </a:stretch>
        </p:blipFill>
        <p:spPr>
          <a:xfrm>
            <a:off x="827584" y="1844824"/>
            <a:ext cx="2887883" cy="4114800"/>
          </a:xfrm>
        </p:spPr>
      </p:pic>
    </p:spTree>
    <p:extLst>
      <p:ext uri="{BB962C8B-B14F-4D97-AF65-F5344CB8AC3E}">
        <p14:creationId xmlns:p14="http://schemas.microsoft.com/office/powerpoint/2010/main" val="2188424156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1442</Words>
  <Application>Microsoft Office PowerPoint</Application>
  <PresentationFormat>如螢幕大小 (4:3)</PresentationFormat>
  <Paragraphs>210</Paragraphs>
  <Slides>24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新細明體</vt:lpstr>
      <vt:lpstr>標楷體</vt:lpstr>
      <vt:lpstr>Arial</vt:lpstr>
      <vt:lpstr>Calibri</vt:lpstr>
      <vt:lpstr>Glacial Indifference</vt:lpstr>
      <vt:lpstr>Times New Roman</vt:lpstr>
      <vt:lpstr>Wingdings</vt:lpstr>
      <vt:lpstr>預設簡報設計</vt:lpstr>
      <vt:lpstr>臺大政治學系 114學年度新生入學簡報 </vt:lpstr>
      <vt:lpstr>本系簡介</vt:lpstr>
      <vt:lpstr>學生人數</vt:lpstr>
      <vt:lpstr>與新生關係密切的師長</vt:lpstr>
      <vt:lpstr>政治理論組導師</vt:lpstr>
      <vt:lpstr>國際關係組導師</vt:lpstr>
      <vt:lpstr>公共行政組導師</vt:lpstr>
      <vt:lpstr>學系關懷導師</vt:lpstr>
      <vt:lpstr>學士班助教</vt:lpstr>
      <vt:lpstr>需要時可以放心聯絡：</vt:lpstr>
      <vt:lpstr>成績獎懲規定</vt:lpstr>
      <vt:lpstr>修業規定</vt:lpstr>
      <vt:lpstr>輔系</vt:lpstr>
      <vt:lpstr>雙主修</vt:lpstr>
      <vt:lpstr>轉系</vt:lpstr>
      <vt:lpstr>社科院院學士</vt:lpstr>
      <vt:lpstr>領域專長</vt:lpstr>
      <vt:lpstr>海外教育計畫</vt:lpstr>
      <vt:lpstr>本系之國際交流計畫</vt:lpstr>
      <vt:lpstr>獎學金   上學期</vt:lpstr>
      <vt:lpstr>獎學金   下學期</vt:lpstr>
      <vt:lpstr>課外活動</vt:lpstr>
      <vt:lpstr>系友聯誼會</vt:lpstr>
      <vt:lpstr>PowerPoint 簡報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NAME</dc:creator>
  <cp:lastModifiedBy>臺大政治系辦官凌蕙助教</cp:lastModifiedBy>
  <cp:revision>108</cp:revision>
  <dcterms:created xsi:type="dcterms:W3CDTF">2007-03-26T01:38:39Z</dcterms:created>
  <dcterms:modified xsi:type="dcterms:W3CDTF">2025-08-27T06:03:48Z</dcterms:modified>
</cp:coreProperties>
</file>